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1"/>
  </p:notesMasterIdLst>
  <p:sldIdLst>
    <p:sldId id="283" r:id="rId2"/>
    <p:sldId id="277" r:id="rId3"/>
    <p:sldId id="293" r:id="rId4"/>
    <p:sldId id="296" r:id="rId5"/>
    <p:sldId id="302" r:id="rId6"/>
    <p:sldId id="298" r:id="rId7"/>
    <p:sldId id="312" r:id="rId8"/>
    <p:sldId id="313" r:id="rId9"/>
    <p:sldId id="314" r:id="rId10"/>
    <p:sldId id="311" r:id="rId11"/>
    <p:sldId id="263" r:id="rId12"/>
    <p:sldId id="305" r:id="rId13"/>
    <p:sldId id="279" r:id="rId14"/>
    <p:sldId id="304" r:id="rId15"/>
    <p:sldId id="306" r:id="rId16"/>
    <p:sldId id="307" r:id="rId17"/>
    <p:sldId id="308" r:id="rId18"/>
    <p:sldId id="309" r:id="rId19"/>
    <p:sldId id="310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  <a:srgbClr val="15264B"/>
    <a:srgbClr val="E84B36"/>
    <a:srgbClr val="1B4284"/>
    <a:srgbClr val="FA5738"/>
    <a:srgbClr val="FF552E"/>
    <a:srgbClr val="0E2248"/>
    <a:srgbClr val="0E2E5A"/>
    <a:srgbClr val="0B1A53"/>
    <a:srgbClr val="03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8"/>
    <p:restoredTop sz="94703"/>
  </p:normalViewPr>
  <p:slideViewPr>
    <p:cSldViewPr snapToGrid="0" snapToObjects="1">
      <p:cViewPr varScale="1">
        <p:scale>
          <a:sx n="128" d="100"/>
          <a:sy n="128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3" y="2590329"/>
            <a:ext cx="9923929" cy="167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ANTWEIGHT BATTLE BOT</a:t>
            </a:r>
            <a:endParaRPr sz="4500" dirty="0">
              <a:latin typeface="+mn-lt"/>
            </a:endParaRPr>
          </a:p>
          <a:p>
            <a:pPr lvl="0" algn="ctr">
              <a:spcBef>
                <a:spcPts val="600"/>
              </a:spcBef>
            </a:pPr>
            <a:r>
              <a:rPr lang="en-US" sz="25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The Grainger College of Engineering</a:t>
            </a:r>
          </a:p>
          <a:p>
            <a:pPr lvl="0" algn="ctr">
              <a:spcBef>
                <a:spcPts val="600"/>
              </a:spcBef>
            </a:pPr>
            <a:r>
              <a:rPr lang="en-US" sz="18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Ishanvi Lakhani, Megha 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Esturi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, Deepika Agrawal</a:t>
            </a:r>
          </a:p>
        </p:txBody>
      </p:sp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7" y="4926870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27</a:t>
            </a:r>
            <a:r>
              <a:rPr lang="en-US" sz="1800" spc="300" baseline="300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th</a:t>
            </a: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 November, 2024</a:t>
            </a:r>
            <a:endParaRPr sz="1800" spc="3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B6560-0D29-8109-3DBD-CA9E7189A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859" y="1054439"/>
            <a:ext cx="2909982" cy="7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E71CB-8789-4498-B713-2904E0E7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1C3D2D37-EA56-A55D-989F-B3C0F212DB60}"/>
              </a:ext>
            </a:extLst>
          </p:cNvPr>
          <p:cNvSpPr/>
          <p:nvPr/>
        </p:nvSpPr>
        <p:spPr>
          <a:xfrm rot="10800000" flipH="1">
            <a:off x="0" y="0"/>
            <a:ext cx="12192000" cy="696899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16429-EBC2-5D05-6776-F6F89A06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5262B519-DFC7-EB92-D9B7-15562A1CEF6E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B28C5073-B10B-A824-BE4A-DF8439FC9C5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DEA7E6-BD70-40DD-78AD-8F97249F9553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chemeClr val="bg1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1BFDFB-8C48-8F1A-7B83-DFB6683115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6D7770-9954-5BC4-06AA-E8B464618BFA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97;p1">
            <a:extLst>
              <a:ext uri="{FF2B5EF4-FFF2-40B4-BE49-F238E27FC236}">
                <a16:creationId xmlns:a16="http://schemas.microsoft.com/office/drawing/2014/main" id="{5C0779DE-2FD3-AF06-75D5-FFD13462D9FA}"/>
              </a:ext>
            </a:extLst>
          </p:cNvPr>
          <p:cNvSpPr txBox="1"/>
          <p:nvPr/>
        </p:nvSpPr>
        <p:spPr>
          <a:xfrm>
            <a:off x="1501780" y="1981678"/>
            <a:ext cx="9923929" cy="155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BLOCK DIAGRAM AND SUBSYTEM REQUIREMENTS</a:t>
            </a: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7958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5;p7">
            <a:extLst>
              <a:ext uri="{FF2B5EF4-FFF2-40B4-BE49-F238E27FC236}">
                <a16:creationId xmlns:a16="http://schemas.microsoft.com/office/drawing/2014/main" id="{325747AD-A692-C24D-B2E9-4AAA81B9858C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C5013B02-0990-D847-B65E-CD8B40D09C33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BLOCK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A45F-A094-ADF1-4C45-5B496318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CFE0E4F8-ACC9-7541-8B1B-DF0728BBD20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53E5E0E2-4C4A-6FE3-568B-8BAA086C630A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E85768-1264-2036-1008-28A6B7710005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032C80-0B55-3639-E4FA-432B8FE9DB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E300FF-8B13-7F28-9AC8-7C26D07AA831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70211B-D193-5081-5B5F-1B95DA13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888" y="895108"/>
            <a:ext cx="6668783" cy="55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610B8-7E17-CBC6-9A39-3AD5B4D52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7BB4E3F5-8348-92C6-35E0-1316979F4ACD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495A728C-7C65-FF44-3AD4-D5AA099A2AF7}"/>
              </a:ext>
            </a:extLst>
          </p:cNvPr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DRIVE-TRAIN</a:t>
            </a: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SUBSYSEM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AF6A4-98EE-C22C-E140-3F7A9976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0BEA9B39-B0D6-7A2E-A4AF-60BCF55DE0F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8270E25C-0005-9BD6-47BC-BD5CA29FDDD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7E7F55-07DA-5AB9-E48E-ECF7E1A53265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A6A8B5-E69B-6A7D-D253-ADD496322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2DF8C94-0C79-6476-2D88-4EEFB39FDB15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F615CB0-AFF0-684B-6CDF-EAA99715F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473057"/>
              </p:ext>
            </p:extLst>
          </p:nvPr>
        </p:nvGraphicFramePr>
        <p:xfrm>
          <a:off x="1193568" y="1550505"/>
          <a:ext cx="9957717" cy="35939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72878">
                  <a:extLst>
                    <a:ext uri="{9D8B030D-6E8A-4147-A177-3AD203B41FA5}">
                      <a16:colId xmlns:a16="http://schemas.microsoft.com/office/drawing/2014/main" val="116381906"/>
                    </a:ext>
                  </a:extLst>
                </a:gridCol>
                <a:gridCol w="4984839">
                  <a:extLst>
                    <a:ext uri="{9D8B030D-6E8A-4147-A177-3AD203B41FA5}">
                      <a16:colId xmlns:a16="http://schemas.microsoft.com/office/drawing/2014/main" val="2073993039"/>
                    </a:ext>
                  </a:extLst>
                </a:gridCol>
              </a:tblGrid>
              <a:tr h="3092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93045"/>
                  </a:ext>
                </a:extLst>
              </a:tr>
              <a:tr h="835392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motors and motor drivers must effectively communicate with the microcontroller to relay user commands.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Try the commands and see if the motor and motor driver are able to effectively perform those functions.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86572"/>
                  </a:ext>
                </a:extLst>
              </a:tr>
              <a:tr h="835392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motors and motor drivers must operate efficiently with a 9V.</a:t>
                      </a:r>
                    </a:p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Measure the voltage supplied to the motors. Verify that the voltage is between 7.5 - 9V range during operation.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040448"/>
                  </a:ext>
                </a:extLst>
              </a:tr>
              <a:tr h="1394951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wheels must enable the robot to move at a sufficient speed, achieving an RPM of approximately 100 - 460.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Manually measure RPM by counting the number of wheel rotations in a fixed period of 10 seconds and multiply by 6 to get the RPM. Ensure the measured RPM falls between 100 - 460  for effective mobility.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7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95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C421A7FF-FDFC-3F47-9E0B-052B223EC86E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246D99E1-E99D-4E40-9E2A-287A7BDD463E}"/>
              </a:ext>
            </a:extLst>
          </p:cNvPr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FLIPPING</a:t>
            </a: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SUBSYSEM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9D3E92-3609-B0BD-000F-0E496EE9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78C200F5-ED17-C3D7-E3A5-48047F08A31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B2927AD6-71AD-4CDD-2DBB-7498FB734D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34C7F-B97B-E173-9493-341310FE8622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78DAFB-B20E-9950-44F5-1DACB0A8C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B530E3-81F1-4AA7-8F78-09AF86B3D84D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21D26F-87E6-015C-3F18-9B9E4F496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18649"/>
              </p:ext>
            </p:extLst>
          </p:nvPr>
        </p:nvGraphicFramePr>
        <p:xfrm>
          <a:off x="1117141" y="2675013"/>
          <a:ext cx="9957717" cy="1721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72878">
                  <a:extLst>
                    <a:ext uri="{9D8B030D-6E8A-4147-A177-3AD203B41FA5}">
                      <a16:colId xmlns:a16="http://schemas.microsoft.com/office/drawing/2014/main" val="116381906"/>
                    </a:ext>
                  </a:extLst>
                </a:gridCol>
                <a:gridCol w="4984839">
                  <a:extLst>
                    <a:ext uri="{9D8B030D-6E8A-4147-A177-3AD203B41FA5}">
                      <a16:colId xmlns:a16="http://schemas.microsoft.com/office/drawing/2014/main" val="2073993039"/>
                    </a:ext>
                  </a:extLst>
                </a:gridCol>
              </a:tblGrid>
              <a:tr h="3497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93045"/>
                  </a:ext>
                </a:extLst>
              </a:tr>
              <a:tr h="717440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Flipping Force: The arm and spring mechanism should generate enough force to flip the opponent robot.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Place a weight equivalent to the opponent robot on the flipping mechanism and trigger the flip. Verify the mechanism generates sufficient force to flip the weight.</a:t>
                      </a:r>
                    </a:p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86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18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93617-6552-5FE0-FC45-E8B5193F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496ED34-0860-1C45-1315-529A42A457C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7073C632-3C93-A2A9-8C2B-311C8669B877}"/>
              </a:ext>
            </a:extLst>
          </p:cNvPr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POWER SUBSYSEM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64604-FE20-BCFB-A0B9-BA48457A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AD4A84E0-1620-6464-A603-3C2FFCB4174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BD7C7C6F-CF1D-42EE-EE7D-D68F6C6F475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D08F5-995C-074C-9943-03C591644441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3AF086-47DE-5E6A-178D-6E5A1D515C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D06465-998E-6ED8-1938-137FE4EAF34F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FD0C61-CC56-111A-D421-0321EB73E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64055"/>
              </p:ext>
            </p:extLst>
          </p:nvPr>
        </p:nvGraphicFramePr>
        <p:xfrm>
          <a:off x="1117141" y="2554357"/>
          <a:ext cx="9957717" cy="18387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72878">
                  <a:extLst>
                    <a:ext uri="{9D8B030D-6E8A-4147-A177-3AD203B41FA5}">
                      <a16:colId xmlns:a16="http://schemas.microsoft.com/office/drawing/2014/main" val="116381906"/>
                    </a:ext>
                  </a:extLst>
                </a:gridCol>
                <a:gridCol w="4984839">
                  <a:extLst>
                    <a:ext uri="{9D8B030D-6E8A-4147-A177-3AD203B41FA5}">
                      <a16:colId xmlns:a16="http://schemas.microsoft.com/office/drawing/2014/main" val="2073993039"/>
                    </a:ext>
                  </a:extLst>
                </a:gridCol>
              </a:tblGrid>
              <a:tr h="4671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93045"/>
                  </a:ext>
                </a:extLst>
              </a:tr>
              <a:tr h="717440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subsystem must include a 9V battery to power the bot for the duration of the battle.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Measure the battery capacity using a battery tester.</a:t>
                      </a:r>
                      <a:endParaRPr lang="en-US" b="0" dirty="0">
                        <a:effectLst/>
                      </a:endParaRP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Simulate a typical battle load and measure power consumption during a test run and monitor runtime.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86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84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6E25-700D-4EF8-7F0B-D9FAA4B7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232FA957-FA4C-13C1-D8C5-52E22DF50BEA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250E25AC-146F-A0F0-318D-B0207146C982}"/>
              </a:ext>
            </a:extLst>
          </p:cNvPr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POWER SUBSYSEM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264E2A-EA07-2C2E-297A-9C036435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88CE7B61-59FB-1333-C0FA-0D71C85ECDF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ED3D06FA-D919-5019-C02C-924E223CC007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FF198F-86DA-FB38-1329-6A4FC669EB28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9DE9F0A-588A-F334-EC5D-DD8D90B95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F42D12-5E6F-91AA-2C96-73B13433644F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4998213-9D9C-B756-93DC-ED235935ECC3}"/>
              </a:ext>
            </a:extLst>
          </p:cNvPr>
          <p:cNvGraphicFramePr>
            <a:graphicFrameLocks noGrp="1"/>
          </p:cNvGraphicFramePr>
          <p:nvPr/>
        </p:nvGraphicFramePr>
        <p:xfrm>
          <a:off x="1117141" y="2554357"/>
          <a:ext cx="9957717" cy="18387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72878">
                  <a:extLst>
                    <a:ext uri="{9D8B030D-6E8A-4147-A177-3AD203B41FA5}">
                      <a16:colId xmlns:a16="http://schemas.microsoft.com/office/drawing/2014/main" val="116381906"/>
                    </a:ext>
                  </a:extLst>
                </a:gridCol>
                <a:gridCol w="4984839">
                  <a:extLst>
                    <a:ext uri="{9D8B030D-6E8A-4147-A177-3AD203B41FA5}">
                      <a16:colId xmlns:a16="http://schemas.microsoft.com/office/drawing/2014/main" val="2073993039"/>
                    </a:ext>
                  </a:extLst>
                </a:gridCol>
              </a:tblGrid>
              <a:tr h="4671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93045"/>
                  </a:ext>
                </a:extLst>
              </a:tr>
              <a:tr h="717440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subsystem must include a 9V battery to power the bot for the duration of the battle.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Measure the battery capacity using a battery tester.</a:t>
                      </a:r>
                      <a:endParaRPr lang="en-US" b="0" dirty="0">
                        <a:effectLst/>
                      </a:endParaRP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Simulate a typical battle load and measure power consumption during a test run and monitor runtime.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86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94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7A943-44BD-6407-88FE-E235AF05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D7E189D0-8BFC-09E3-2B73-AF6B865FC873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70A39112-25E4-2B45-BEF0-EE6CD6DB8FBA}"/>
              </a:ext>
            </a:extLst>
          </p:cNvPr>
          <p:cNvSpPr txBox="1"/>
          <p:nvPr/>
        </p:nvSpPr>
        <p:spPr>
          <a:xfrm>
            <a:off x="376807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</a:t>
            </a: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SUBSYSEM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7A147B-0DF7-6137-5ED5-BB8B6AA5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A09330A0-8292-3D7D-DE29-50985ABA9422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6" name="Google Shape;100;p1">
            <a:extLst>
              <a:ext uri="{FF2B5EF4-FFF2-40B4-BE49-F238E27FC236}">
                <a16:creationId xmlns:a16="http://schemas.microsoft.com/office/drawing/2014/main" id="{322B8FA0-9B55-6F4B-4E30-4FA45ADCD507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E97DC4-11C3-EE0B-06A4-4D547687DAFC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92FBD82-F273-162D-6A52-7CCFE99E7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7E512BE-15A9-52A2-3A8B-3FB56C811789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650D9A-A3C4-0F48-41CE-DBF53E48C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11521"/>
              </p:ext>
            </p:extLst>
          </p:nvPr>
        </p:nvGraphicFramePr>
        <p:xfrm>
          <a:off x="1193568" y="1550505"/>
          <a:ext cx="9957717" cy="38539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72878">
                  <a:extLst>
                    <a:ext uri="{9D8B030D-6E8A-4147-A177-3AD203B41FA5}">
                      <a16:colId xmlns:a16="http://schemas.microsoft.com/office/drawing/2014/main" val="116381906"/>
                    </a:ext>
                  </a:extLst>
                </a:gridCol>
                <a:gridCol w="4984839">
                  <a:extLst>
                    <a:ext uri="{9D8B030D-6E8A-4147-A177-3AD203B41FA5}">
                      <a16:colId xmlns:a16="http://schemas.microsoft.com/office/drawing/2014/main" val="2073993039"/>
                    </a:ext>
                  </a:extLst>
                </a:gridCol>
              </a:tblGrid>
              <a:tr h="2732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493045"/>
                  </a:ext>
                </a:extLst>
              </a:tr>
              <a:tr h="1023519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ESP32 must support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WiFi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communication with a throughput of at least 5 Mbps for reliable control of motors and weapons.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 a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WiFi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benchmark tool or test sketch to send/receive data over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WiF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measure the throughput and verify it reaches at least 5 Mbps consistently during operation.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86572"/>
                  </a:ext>
                </a:extLst>
              </a:tr>
              <a:tr h="1023519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latency should be between 50-100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for responsive control, with a preferred range of 35-60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ms.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endParaRPr lang="en-US" b="0" dirty="0">
                        <a:effectLst/>
                      </a:endParaRP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Print latency to a connected screen and log the average latency during operation.</a:t>
                      </a:r>
                      <a:endParaRPr lang="en-US" b="0" dirty="0">
                        <a:effectLst/>
                      </a:endParaRPr>
                    </a:p>
                    <a:p>
                      <a:br>
                        <a:rPr lang="en-US" b="0" dirty="0"/>
                      </a:b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040448"/>
                  </a:ext>
                </a:extLst>
              </a:tr>
              <a:tr h="1232697"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Must provide 6 GPIO pins, including 2 PWM pins for speed control of motors.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Check ESP32 pinout diagram and map at least 6 GPIO pins.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67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88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F17DE-0EF4-5BD0-6CD4-D863540D6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906DB15-5FC5-49C5-D668-537688AA1C88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CB54FBAA-87D5-AC51-B7FB-625FB287AA6C}"/>
              </a:ext>
            </a:extLst>
          </p:cNvPr>
          <p:cNvSpPr txBox="1">
            <a:spLocks/>
          </p:cNvSpPr>
          <p:nvPr/>
        </p:nvSpPr>
        <p:spPr>
          <a:xfrm>
            <a:off x="376807" y="1298585"/>
            <a:ext cx="9704078" cy="50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Battle Bot is under 2lbs</a:t>
            </a: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3D printed using PLA+ plastic </a:t>
            </a: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Defense Mechanism – Flipper arm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DFBDC81E-36BF-D8D7-1C72-75EC7883DF9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SUCCESSSES AND FAILURES OF THE PROJECT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74EFC-CC01-51E3-4E8F-5F8F95A2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B6D5BCF9-8F27-7074-F7FF-876A9834EC0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5" name="Google Shape;100;p1">
            <a:extLst>
              <a:ext uri="{FF2B5EF4-FFF2-40B4-BE49-F238E27FC236}">
                <a16:creationId xmlns:a16="http://schemas.microsoft.com/office/drawing/2014/main" id="{E4DA6695-AA10-38AA-266C-0A535C9F8D64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1D1DAB-531C-3D97-2C63-638C81F72B64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72FD73-7954-A5B1-ACE4-8A082619B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C508E0C-B80F-5BFB-9A3B-3177E3C3F424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15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91B8-2841-FFDE-E900-37A820CC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89D63085-BCDF-50FD-EAF5-1789837CC337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0DE1A8A4-D611-90E2-380B-43C1C6694C98}"/>
              </a:ext>
            </a:extLst>
          </p:cNvPr>
          <p:cNvSpPr txBox="1">
            <a:spLocks/>
          </p:cNvSpPr>
          <p:nvPr/>
        </p:nvSpPr>
        <p:spPr>
          <a:xfrm>
            <a:off x="1020244" y="1157692"/>
            <a:ext cx="9704078" cy="50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Establish concrete deadline for the CAD design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Make the ramps shorter so overall design is compact - easier to maneuver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6C79C3C3-A009-81D6-1049-0738173D3BA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WHAT WE WOULD DO DIFFERENLTY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79067-8F30-1E8B-3B86-B22E0BE1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E6E3A7D1-ADEA-3030-4B84-5A68BF459F1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5" name="Google Shape;100;p1">
            <a:extLst>
              <a:ext uri="{FF2B5EF4-FFF2-40B4-BE49-F238E27FC236}">
                <a16:creationId xmlns:a16="http://schemas.microsoft.com/office/drawing/2014/main" id="{A52D9B9F-DA1C-3C4B-83F8-B0CB0FBB4D87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288FF-697C-EB84-3881-9DEE8D169D21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BA0D780-0E69-3486-7576-A9DD799A3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2B5D03-E33F-7E0B-24FA-1A298B563590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89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41066-52E5-0930-6F20-7645716D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27908170-14AC-D878-F6E0-855F390A4AAA}"/>
              </a:ext>
            </a:extLst>
          </p:cNvPr>
          <p:cNvSpPr txBox="1"/>
          <p:nvPr/>
        </p:nvSpPr>
        <p:spPr>
          <a:xfrm>
            <a:off x="925311" y="2666657"/>
            <a:ext cx="9923929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ANY QUESTIONS?</a:t>
            </a: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9152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45;p7">
            <a:extLst>
              <a:ext uri="{FF2B5EF4-FFF2-40B4-BE49-F238E27FC236}">
                <a16:creationId xmlns:a16="http://schemas.microsoft.com/office/drawing/2014/main" id="{D5C485F8-53F2-BD48-9D7B-D5B2FD5D6C0B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1">
            <a:extLst>
              <a:ext uri="{FF2B5EF4-FFF2-40B4-BE49-F238E27FC236}">
                <a16:creationId xmlns:a16="http://schemas.microsoft.com/office/drawing/2014/main" id="{8BD31E2B-72C7-9D4E-A895-6763E2548FC1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TEAM MEMBERS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6E5C0-FA20-C9FE-19F9-E7B3D150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B7938F21-50CC-4FCA-8EE3-9E474B3C4F4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F09D761B-5247-6A00-F91A-767C77F6C22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9210C7-4F98-12DE-E160-475750903802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7A8C65-D157-41B6-8DB5-E19655A010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F9395D-8DCB-0B47-E4C5-C4503B6BE798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F4867B-D9F3-89F1-A9F4-293F515C0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484" y="5810602"/>
            <a:ext cx="2590800" cy="599523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Ishanvi Lakhani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FE846C3-8EE8-9319-A1F2-64EB159F7BD9}"/>
              </a:ext>
            </a:extLst>
          </p:cNvPr>
          <p:cNvSpPr txBox="1">
            <a:spLocks/>
          </p:cNvSpPr>
          <p:nvPr/>
        </p:nvSpPr>
        <p:spPr>
          <a:xfrm>
            <a:off x="5054688" y="5720292"/>
            <a:ext cx="2590800" cy="59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Megha </a:t>
            </a:r>
            <a:r>
              <a:rPr lang="en-US" dirty="0" err="1"/>
              <a:t>Esturi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54CD9F-0041-523A-51FA-05539CE8CFDA}"/>
              </a:ext>
            </a:extLst>
          </p:cNvPr>
          <p:cNvSpPr txBox="1">
            <a:spLocks/>
          </p:cNvSpPr>
          <p:nvPr/>
        </p:nvSpPr>
        <p:spPr>
          <a:xfrm>
            <a:off x="8261812" y="5721287"/>
            <a:ext cx="2590800" cy="59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Deepika Agrawal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64D9CC-1765-51DB-B8EA-9FDAE2B4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863" y="1862444"/>
            <a:ext cx="2955879" cy="3743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6C5BFF-8FB2-953C-4442-CB14B3EEC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48" y="1472063"/>
            <a:ext cx="3189130" cy="4188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6F1723-7030-D866-9744-B550DF8DA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610" y="1508124"/>
            <a:ext cx="2955879" cy="41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75FA8318-9B15-7F47-850F-EEEFE73BE161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02801" y="1443519"/>
            <a:ext cx="9704078" cy="50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Weight should be under 2lbs</a:t>
            </a: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3D printed using PLA+ plastic </a:t>
            </a: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Flipper arm as the defense mechanism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Communicates with the PC using over WIFI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TEAM PROJECT – ANTWEIGHT BATTLE BOT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BFAD2-5CD4-835F-9E85-C59CD234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BF945E50-0449-0A80-62AC-D487A79FA77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5" name="Google Shape;100;p1">
            <a:extLst>
              <a:ext uri="{FF2B5EF4-FFF2-40B4-BE49-F238E27FC236}">
                <a16:creationId xmlns:a16="http://schemas.microsoft.com/office/drawing/2014/main" id="{EF2382C8-A560-40D6-27DE-BCF9FC3CF237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6950A9-9786-94F3-3124-5B6ACAE415D7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D9F28F-42B9-B7B5-6BBE-DEC9243A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E13D7CA-A6DC-4CBC-F876-6C0385788AD3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5;p7">
            <a:extLst>
              <a:ext uri="{FF2B5EF4-FFF2-40B4-BE49-F238E27FC236}">
                <a16:creationId xmlns:a16="http://schemas.microsoft.com/office/drawing/2014/main" id="{52179DB0-DC47-6547-B775-839F60C4632E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CB30275B-0B04-FA42-84EA-9EABB4C8C5D2}"/>
              </a:ext>
            </a:extLst>
          </p:cNvPr>
          <p:cNvSpPr txBox="1"/>
          <p:nvPr/>
        </p:nvSpPr>
        <p:spPr>
          <a:xfrm>
            <a:off x="376807" y="240995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ORIGINAL DESIGN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70C57-E013-168F-2126-45D47F96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71D1821D-23CB-42D2-98AF-7E4F8C48F9B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6000039B-EE39-43C2-9D40-538C3CF64EB4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36BC7D-4C13-6105-81FD-C1B08D943070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EC6FE1-C616-55A3-E67B-22CEEC3CA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396F38-F237-3145-F6E6-DBFBD7DC2699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353CA-A0C3-5DAE-C697-B83F14EF4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2" y="868221"/>
            <a:ext cx="3774943" cy="306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8489061-89BB-2F8E-37E3-F7617BC9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90" y="3692271"/>
            <a:ext cx="3435948" cy="28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B7760362-16CE-840C-95C2-CC962D3AC910}"/>
              </a:ext>
            </a:extLst>
          </p:cNvPr>
          <p:cNvSpPr txBox="1">
            <a:spLocks/>
          </p:cNvSpPr>
          <p:nvPr/>
        </p:nvSpPr>
        <p:spPr>
          <a:xfrm>
            <a:off x="5362854" y="1474417"/>
            <a:ext cx="6358454" cy="452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Unbalanced as only 2 wheels at the back</a:t>
            </a: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Over 2lbs since extra motor for the flipper arm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Defense only on one side - weak defense </a:t>
            </a: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Flipper arm unable to lift 2lbs </a:t>
            </a:r>
          </a:p>
          <a:p>
            <a:pPr lvl="0">
              <a:buSzPts val="3000"/>
            </a:pP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706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1D2D-013A-A148-8146-CD410C2E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5;p7">
            <a:extLst>
              <a:ext uri="{FF2B5EF4-FFF2-40B4-BE49-F238E27FC236}">
                <a16:creationId xmlns:a16="http://schemas.microsoft.com/office/drawing/2014/main" id="{5E4D83DD-BA1F-04EB-9879-F450A0FCEBFF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E0F4134B-6BAD-C0E2-A888-05D34BC7289F}"/>
              </a:ext>
            </a:extLst>
          </p:cNvPr>
          <p:cNvSpPr txBox="1"/>
          <p:nvPr/>
        </p:nvSpPr>
        <p:spPr>
          <a:xfrm>
            <a:off x="376807" y="240995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NEW AND UPDATED</a:t>
            </a: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DESIGN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C0C45-DA6D-3A73-2FB9-A47056578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0344E5C9-448F-B7DD-745E-1A58CCAA3FAE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3707FD23-8C40-193E-C5AF-CB4E531A8A7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E513A5-CA88-EB5A-9203-27170C89BB0B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CE89DC-89D1-B7A7-8303-B4C8F768B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445444-7D22-D1A6-B5EF-A41BFBFEA64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41BB1FA7-CE7F-903B-2D11-DC9EFB33C40A}"/>
              </a:ext>
            </a:extLst>
          </p:cNvPr>
          <p:cNvSpPr txBox="1">
            <a:spLocks/>
          </p:cNvSpPr>
          <p:nvPr/>
        </p:nvSpPr>
        <p:spPr>
          <a:xfrm>
            <a:off x="5710723" y="1493452"/>
            <a:ext cx="6358454" cy="452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Well balanced – 4 wheel drive</a:t>
            </a:r>
          </a:p>
          <a:p>
            <a:pPr lvl="0">
              <a:buSzPts val="3000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Under 2lbs – no extra motors required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Flipper arms causes opponent to destabilize 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Defense on both sides </a:t>
            </a:r>
          </a:p>
          <a:p>
            <a:pPr lvl="0">
              <a:buSzPts val="3000"/>
            </a:pP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99DEE-90B9-1C0A-7770-B5990E474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3" y="2169018"/>
            <a:ext cx="4962395" cy="316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EDE84C5E-DF3B-C24C-AAD6-2F82030A6ABE}"/>
              </a:ext>
            </a:extLst>
          </p:cNvPr>
          <p:cNvSpPr/>
          <p:nvPr/>
        </p:nvSpPr>
        <p:spPr>
          <a:xfrm rot="10800000" flipH="1">
            <a:off x="0" y="0"/>
            <a:ext cx="12192000" cy="696899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22F80-7598-2AFF-324B-ADBB7BEA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E15CB761-A35F-F01E-F883-60758DB0B66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BE22CC3E-6422-B3AE-9C65-FA824E233A2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678FCC-B960-21D5-72F0-B92E4B16AF91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chemeClr val="bg1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7F6596E-17DC-0A22-EFEC-B15A98A75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E19CEB-03B0-F464-EDBF-E905092C89D4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97;p1">
            <a:extLst>
              <a:ext uri="{FF2B5EF4-FFF2-40B4-BE49-F238E27FC236}">
                <a16:creationId xmlns:a16="http://schemas.microsoft.com/office/drawing/2014/main" id="{25C46119-1742-BCAF-594C-DA2564409E5A}"/>
              </a:ext>
            </a:extLst>
          </p:cNvPr>
          <p:cNvSpPr txBox="1"/>
          <p:nvPr/>
        </p:nvSpPr>
        <p:spPr>
          <a:xfrm>
            <a:off x="1414919" y="2895570"/>
            <a:ext cx="9923929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KEY RESPONSIBILITIES </a:t>
            </a: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3044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2879A-E25E-6D99-8491-BDDD4A7E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5;p7">
            <a:extLst>
              <a:ext uri="{FF2B5EF4-FFF2-40B4-BE49-F238E27FC236}">
                <a16:creationId xmlns:a16="http://schemas.microsoft.com/office/drawing/2014/main" id="{36B5F594-1230-627E-0DB5-82B8D0990642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AFCBD6BA-8EC9-84CA-E2A7-1DB4A10032CE}"/>
              </a:ext>
            </a:extLst>
          </p:cNvPr>
          <p:cNvSpPr txBox="1"/>
          <p:nvPr/>
        </p:nvSpPr>
        <p:spPr>
          <a:xfrm>
            <a:off x="284300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DEEPIKA AGRAWAL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B8B27-4316-3F4F-E29B-AFE3E583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2C58E652-5590-37CC-4449-B2FF8A87D50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D9930D70-5EC1-E6BC-AA76-154A2DA58CF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7E965B-098E-0139-5E1F-D06A889C46EE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D9FB1D-0C12-F2A9-A507-85CFFADA7B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5D7C40-807A-2A24-9F8F-39E4D63BACC4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oogle Shape;147;p7">
            <a:extLst>
              <a:ext uri="{FF2B5EF4-FFF2-40B4-BE49-F238E27FC236}">
                <a16:creationId xmlns:a16="http://schemas.microsoft.com/office/drawing/2014/main" id="{5D37FDC2-9C57-B0F9-716B-A2BC803E2A8E}"/>
              </a:ext>
            </a:extLst>
          </p:cNvPr>
          <p:cNvSpPr txBox="1">
            <a:spLocks/>
          </p:cNvSpPr>
          <p:nvPr/>
        </p:nvSpPr>
        <p:spPr>
          <a:xfrm>
            <a:off x="721338" y="1435839"/>
            <a:ext cx="6358454" cy="452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Design the CAD model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3D print all requirement equipment – including the chassis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Work on setting up the flipper arm and verify its functionality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Help set up PCB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204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1A1ED-A652-10AF-F783-50FDE7F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5;p7">
            <a:extLst>
              <a:ext uri="{FF2B5EF4-FFF2-40B4-BE49-F238E27FC236}">
                <a16:creationId xmlns:a16="http://schemas.microsoft.com/office/drawing/2014/main" id="{1E127FA8-1F33-C046-33F4-6A32D66E009F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B0CBCBD9-7A83-0F89-690D-FB76ABA7BCA0}"/>
              </a:ext>
            </a:extLst>
          </p:cNvPr>
          <p:cNvSpPr txBox="1"/>
          <p:nvPr/>
        </p:nvSpPr>
        <p:spPr>
          <a:xfrm>
            <a:off x="284300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MEGHA ESTURI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E6C9D-7828-55A8-11C2-D4B06B2D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32535C63-EB2D-3ACE-6A9A-6860EFF7537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0FFA5ECE-CDB2-B07E-8825-78E278B6BE24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9BF136-3073-F32D-21B6-E7E478A21D1D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8AC24F7-6138-D5DD-320B-B93701E36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96E48-ED33-EE8B-E21F-9B18D4D0AF85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0EF6AB05-3EC7-FB4A-8845-90292F0EC127}"/>
              </a:ext>
            </a:extLst>
          </p:cNvPr>
          <p:cNvSpPr txBox="1">
            <a:spLocks/>
          </p:cNvSpPr>
          <p:nvPr/>
        </p:nvSpPr>
        <p:spPr>
          <a:xfrm>
            <a:off x="572192" y="1493452"/>
            <a:ext cx="6358454" cy="452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Establish the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WiFi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Connection between the ESP32 and the PC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Ensure motors and motor drivers respond to signals sent by the PC and move accordingly </a:t>
            </a:r>
          </a:p>
          <a:p>
            <a:pPr lvl="0">
              <a:buSzPts val="3000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Work on setting up the flipper arm and verify its functionality</a:t>
            </a:r>
          </a:p>
          <a:p>
            <a:pPr>
              <a:buSzPts val="3000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Assist with review of 3D CAD model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Routing of the PCB</a:t>
            </a: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3207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5A94-171F-9569-E838-8C70B23B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5;p7">
            <a:extLst>
              <a:ext uri="{FF2B5EF4-FFF2-40B4-BE49-F238E27FC236}">
                <a16:creationId xmlns:a16="http://schemas.microsoft.com/office/drawing/2014/main" id="{361389ED-D606-6188-14F7-F65E869CCF56}"/>
              </a:ext>
            </a:extLst>
          </p:cNvPr>
          <p:cNvSpPr/>
          <p:nvPr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BD071F1A-E990-A693-F842-273CF6297A62}"/>
              </a:ext>
            </a:extLst>
          </p:cNvPr>
          <p:cNvSpPr txBox="1"/>
          <p:nvPr/>
        </p:nvSpPr>
        <p:spPr>
          <a:xfrm>
            <a:off x="284300" y="218393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ISHANVI LAKHANI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EF8E2-6C10-C1B7-ABC4-FB0855A4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509" y="233819"/>
            <a:ext cx="271308" cy="38981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D831A8CF-29AA-4F91-0026-C2FADE01A0B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37245C39-C661-8885-DE8B-07F9C578793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rgbClr val="13294B"/>
                </a:solidFill>
                <a:ea typeface="Helvetica Neue Light"/>
                <a:cs typeface="Helvetica Neue Light"/>
                <a:sym typeface="Helvetica Neue Light"/>
              </a:rPr>
              <a:t>UNIVERSITY OF ILLINOIS URBANA-CHAMPAIGN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4FBBCD-A80D-7E6E-7B6E-E44A987AD4D0}"/>
              </a:ext>
            </a:extLst>
          </p:cNvPr>
          <p:cNvGrpSpPr/>
          <p:nvPr/>
        </p:nvGrpSpPr>
        <p:grpSpPr>
          <a:xfrm>
            <a:off x="4928260" y="6601537"/>
            <a:ext cx="4371826" cy="70446"/>
            <a:chOff x="4895010" y="6601537"/>
            <a:chExt cx="4371826" cy="70446"/>
          </a:xfrm>
          <a:solidFill>
            <a:srgbClr val="13294B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0B8171-D4BF-5975-90CC-0B114604B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010" y="6639606"/>
              <a:ext cx="4303065" cy="0"/>
            </a:xfrm>
            <a:prstGeom prst="line">
              <a:avLst/>
            </a:prstGeom>
            <a:grpFill/>
            <a:ln w="9525">
              <a:solidFill>
                <a:srgbClr val="1329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02E54A-73C9-A7E3-4319-B30E1C5562EC}"/>
                </a:ext>
              </a:extLst>
            </p:cNvPr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20D3A526-E967-D202-5CF3-38AB21CF74C2}"/>
              </a:ext>
            </a:extLst>
          </p:cNvPr>
          <p:cNvSpPr txBox="1">
            <a:spLocks/>
          </p:cNvSpPr>
          <p:nvPr/>
        </p:nvSpPr>
        <p:spPr>
          <a:xfrm>
            <a:off x="487729" y="1378227"/>
            <a:ext cx="7769492" cy="4520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Research into all electronic components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Make the PCB schematic 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Understand connection between the ESP32, motor drivers, and motors</a:t>
            </a: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Assist with review of 3D CAD model </a:t>
            </a:r>
          </a:p>
          <a:p>
            <a:pPr lvl="0">
              <a:buSzPts val="3000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Help setup the PCB </a:t>
            </a:r>
            <a:b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</a:b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342900" lvl="0" indent="-342900">
              <a:buSzPts val="3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39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20519</TotalTime>
  <Words>803</Words>
  <Application>Microsoft Macintosh PowerPoint</Application>
  <PresentationFormat>Widescreen</PresentationFormat>
  <Paragraphs>166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template. Please copy this document before making any edits</dc:title>
  <dc:creator>Nielsen, Joshua</dc:creator>
  <cp:lastModifiedBy>Ishanvi Lakhani</cp:lastModifiedBy>
  <cp:revision>148</cp:revision>
  <dcterms:created xsi:type="dcterms:W3CDTF">2019-01-14T22:06:33Z</dcterms:created>
  <dcterms:modified xsi:type="dcterms:W3CDTF">2024-12-02T23:24:02Z</dcterms:modified>
</cp:coreProperties>
</file>